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Oswald Regular"/>
      <p:regular r:id="rId56"/>
      <p:bold r:id="rId57"/>
    </p:embeddedFont>
    <p:embeddedFont>
      <p:font typeface="Lobster"/>
      <p:regular r:id="rId58"/>
    </p:embeddedFont>
    <p:embeddedFont>
      <p:font typeface="Lora"/>
      <p:regular r:id="rId59"/>
      <p:bold r:id="rId60"/>
      <p:italic r:id="rId61"/>
      <p:boldItalic r:id="rId62"/>
    </p:embeddedFont>
    <p:embeddedFont>
      <p:font typeface="Pacifico"/>
      <p:regular r:id="rId63"/>
    </p:embeddedFont>
    <p:embeddedFont>
      <p:font typeface="IBM Plex Sans Condensed"/>
      <p:regular r:id="rId64"/>
      <p:bold r:id="rId65"/>
      <p:italic r:id="rId66"/>
      <p:boldItalic r:id="rId67"/>
    </p:embeddedFont>
    <p:embeddedFont>
      <p:font typeface="Oswald"/>
      <p:regular r:id="rId68"/>
      <p:bold r:id="rId69"/>
    </p:embeddedFont>
    <p:embeddedFont>
      <p:font typeface="Bree Serif"/>
      <p:regular r:id="rId70"/>
    </p:embeddedFont>
    <p:embeddedFont>
      <p:font typeface="Comfortaa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Comfortaa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mfortaa-regular.fntdata"/><Relationship Id="rId70" Type="http://schemas.openxmlformats.org/officeDocument/2006/relationships/font" Target="fonts/BreeSerif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ora-boldItalic.fntdata"/><Relationship Id="rId61" Type="http://schemas.openxmlformats.org/officeDocument/2006/relationships/font" Target="fonts/Lora-italic.fntdata"/><Relationship Id="rId20" Type="http://schemas.openxmlformats.org/officeDocument/2006/relationships/slide" Target="slides/slide15.xml"/><Relationship Id="rId64" Type="http://schemas.openxmlformats.org/officeDocument/2006/relationships/font" Target="fonts/IBMPlexSansCondensed-regular.fntdata"/><Relationship Id="rId63" Type="http://schemas.openxmlformats.org/officeDocument/2006/relationships/font" Target="fonts/Pacifico-regular.fntdata"/><Relationship Id="rId22" Type="http://schemas.openxmlformats.org/officeDocument/2006/relationships/slide" Target="slides/slide17.xml"/><Relationship Id="rId66" Type="http://schemas.openxmlformats.org/officeDocument/2006/relationships/font" Target="fonts/IBMPlexSansCondensed-italic.fntdata"/><Relationship Id="rId21" Type="http://schemas.openxmlformats.org/officeDocument/2006/relationships/slide" Target="slides/slide16.xml"/><Relationship Id="rId65" Type="http://schemas.openxmlformats.org/officeDocument/2006/relationships/font" Target="fonts/IBMPlexSansCondensed-bold.fntdata"/><Relationship Id="rId24" Type="http://schemas.openxmlformats.org/officeDocument/2006/relationships/slide" Target="slides/slide19.xml"/><Relationship Id="rId68" Type="http://schemas.openxmlformats.org/officeDocument/2006/relationships/font" Target="fonts/Oswald-regular.fntdata"/><Relationship Id="rId23" Type="http://schemas.openxmlformats.org/officeDocument/2006/relationships/slide" Target="slides/slide18.xml"/><Relationship Id="rId67" Type="http://schemas.openxmlformats.org/officeDocument/2006/relationships/font" Target="fonts/IBMPlexSansCondensed-boldItalic.fntdata"/><Relationship Id="rId60" Type="http://schemas.openxmlformats.org/officeDocument/2006/relationships/font" Target="fonts/Lora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swa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swaldRegular-bold.fntdata"/><Relationship Id="rId12" Type="http://schemas.openxmlformats.org/officeDocument/2006/relationships/slide" Target="slides/slide7.xml"/><Relationship Id="rId56" Type="http://schemas.openxmlformats.org/officeDocument/2006/relationships/font" Target="fonts/OswaldRegular-regular.fntdata"/><Relationship Id="rId15" Type="http://schemas.openxmlformats.org/officeDocument/2006/relationships/slide" Target="slides/slide10.xml"/><Relationship Id="rId59" Type="http://schemas.openxmlformats.org/officeDocument/2006/relationships/font" Target="fonts/Lora-regular.fntdata"/><Relationship Id="rId14" Type="http://schemas.openxmlformats.org/officeDocument/2006/relationships/slide" Target="slides/slide9.xml"/><Relationship Id="rId58" Type="http://schemas.openxmlformats.org/officeDocument/2006/relationships/font" Target="fonts/Lobs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a7266474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a7266474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b2cde588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b2cde588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a7266474f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a7266474f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a7266474f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a7266474f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b2cde588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b2cde588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b2cde5882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b2cde5882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b2cde5882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b2cde5882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b2cde5882_8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b2cde5882_8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b2cde5882_8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b2cde5882_8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a7266474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a7266474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a7266474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a7266474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b2cde588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b2cde588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a7266474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a7266474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a7266474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a7266474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a7266474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a7266474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a7266474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a7266474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a7266474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a7266474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a7266474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a7266474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a7266474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a7266474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a7266474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a7266474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a7266474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a7266474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a7266474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a7266474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a7266474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a7266474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a7266474f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a7266474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b2cde5882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b2cde5882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b2cde5882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b2cde5882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b2cde5882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b2cde5882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a7266474f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a7266474f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b2cde588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b2cde588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b2cde5882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b2cde5882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b2cde5882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b2cde5882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b2cde5882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b2cde5882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b2cde5882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b2cde5882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a7266474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a7266474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91cc37d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91cc37d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91cc37d8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91cc37d8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b14305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db14305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b14305df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b14305df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b2cde5882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b2cde5882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b2cde5882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b2cde5882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b2cde5882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b2cde5882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b2cde5882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b2cde5882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b2cde5882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db2cde5882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b2cde5882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b2cde5882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a7266474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a7266474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db2cde5882_8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db2cde5882_8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b2cde58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b2cde58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b2cde5882_1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b2cde5882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a726647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a726647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a7266474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a7266474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Relationship Id="rId4" Type="http://schemas.openxmlformats.org/officeDocument/2006/relationships/image" Target="../media/image23.png"/><Relationship Id="rId9" Type="http://schemas.openxmlformats.org/officeDocument/2006/relationships/image" Target="../media/image24.png"/><Relationship Id="rId5" Type="http://schemas.openxmlformats.org/officeDocument/2006/relationships/image" Target="../media/image38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gif"/><Relationship Id="rId4" Type="http://schemas.openxmlformats.org/officeDocument/2006/relationships/image" Target="../media/image48.gif"/><Relationship Id="rId5" Type="http://schemas.openxmlformats.org/officeDocument/2006/relationships/image" Target="../media/image49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469154" y="294675"/>
            <a:ext cx="4205700" cy="12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J</a:t>
            </a:r>
            <a:r>
              <a:rPr b="1" lang="es"/>
              <a:t>ilton Hotels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544650" y="4071950"/>
            <a:ext cx="80547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s" sz="1760">
                <a:solidFill>
                  <a:schemeClr val="dk1"/>
                </a:solidFill>
              </a:rPr>
              <a:t>Mario Alcaraz, Adrián Berenguer, Madani El Mrabet, </a:t>
            </a:r>
            <a:endParaRPr b="1" sz="176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s" sz="1760">
                <a:solidFill>
                  <a:schemeClr val="dk1"/>
                </a:solidFill>
              </a:rPr>
              <a:t>Rosa María Rodríguez,  Javier Rodríguez,  Ilya Slyusarchuk </a:t>
            </a:r>
            <a:endParaRPr b="1" sz="1760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12"/>
            <a:ext cx="9144003" cy="525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875" y="1957000"/>
            <a:ext cx="1426250" cy="15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2279425" y="1904850"/>
            <a:ext cx="59946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Public vs Private</a:t>
            </a:r>
            <a:endParaRPr b="1" sz="62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 flipH="1">
            <a:off x="416400" y="1904855"/>
            <a:ext cx="1574400" cy="1333800"/>
          </a:xfrm>
          <a:prstGeom prst="rect">
            <a:avLst/>
          </a:prstGeom>
          <a:solidFill>
            <a:srgbClr val="0E17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>
                <a:solidFill>
                  <a:srgbClr val="FFF7F7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02</a:t>
            </a:r>
            <a:endParaRPr b="1" sz="6200">
              <a:solidFill>
                <a:srgbClr val="FFF7F7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12"/>
            <a:ext cx="9144003" cy="525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265500" y="414450"/>
            <a:ext cx="4045200" cy="45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"/>
                <a:ea typeface="Oswald"/>
                <a:cs typeface="Oswald"/>
                <a:sym typeface="Oswald"/>
              </a:rPr>
              <a:t>PUBLIC SECTION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Oswald"/>
              <a:buChar char="-"/>
            </a:pPr>
            <a:r>
              <a:rPr lang="es" sz="2300">
                <a:latin typeface="Oswald"/>
                <a:ea typeface="Oswald"/>
                <a:cs typeface="Oswald"/>
                <a:sym typeface="Oswald"/>
              </a:rPr>
              <a:t>Consult information about rooms and extra services.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"/>
                <a:ea typeface="Oswald"/>
                <a:cs typeface="Oswald"/>
                <a:sym typeface="Oswald"/>
              </a:rPr>
              <a:t>PRIVATE SECTION (Registered users)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-"/>
            </a:pPr>
            <a:r>
              <a:rPr lang="es" sz="2200">
                <a:latin typeface="Oswald"/>
                <a:ea typeface="Oswald"/>
                <a:cs typeface="Oswald"/>
                <a:sym typeface="Oswald"/>
              </a:rPr>
              <a:t>Booking rooms and extra services.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-"/>
            </a:pPr>
            <a:r>
              <a:rPr lang="es" sz="2200"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lang="es" sz="2200">
                <a:latin typeface="Oswald"/>
                <a:ea typeface="Oswald"/>
                <a:cs typeface="Oswald"/>
                <a:sym typeface="Oswald"/>
              </a:rPr>
              <a:t>ackage offers.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"/>
                <a:ea typeface="Oswald"/>
                <a:cs typeface="Oswald"/>
                <a:sym typeface="Oswald"/>
              </a:rPr>
              <a:t>ADMINISTRATOR SECTION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-"/>
            </a:pPr>
            <a:r>
              <a:rPr lang="es" sz="2200">
                <a:latin typeface="Oswald"/>
                <a:ea typeface="Oswald"/>
                <a:cs typeface="Oswald"/>
                <a:sym typeface="Oswald"/>
              </a:rPr>
              <a:t>Capability to add, delete and update the database.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100" y="218800"/>
            <a:ext cx="3864200" cy="3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2279425" y="1904850"/>
            <a:ext cx="59946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Pages Interface</a:t>
            </a:r>
            <a:endParaRPr b="1" sz="62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 flipH="1">
            <a:off x="416400" y="1904855"/>
            <a:ext cx="1574400" cy="1333800"/>
          </a:xfrm>
          <a:prstGeom prst="rect">
            <a:avLst/>
          </a:prstGeom>
          <a:solidFill>
            <a:srgbClr val="0E17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>
                <a:solidFill>
                  <a:srgbClr val="FFF7F7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3.1</a:t>
            </a:r>
            <a:endParaRPr b="1" sz="6200">
              <a:solidFill>
                <a:srgbClr val="FFF7F7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12"/>
            <a:ext cx="9144003" cy="525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29030" l="18781" r="77474" t="29359"/>
          <a:stretch/>
        </p:blipFill>
        <p:spPr>
          <a:xfrm>
            <a:off x="-2375150" y="-2084125"/>
            <a:ext cx="11519150" cy="72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187" y="0"/>
            <a:ext cx="5707627" cy="5143501"/>
          </a:xfrm>
          <a:prstGeom prst="rect">
            <a:avLst/>
          </a:prstGeom>
          <a:noFill/>
          <a:ln cap="flat" cmpd="sng" w="9525">
            <a:solidFill>
              <a:srgbClr val="FFF7F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27"/>
          <p:cNvSpPr/>
          <p:nvPr/>
        </p:nvSpPr>
        <p:spPr>
          <a:xfrm>
            <a:off x="1132500" y="1222800"/>
            <a:ext cx="6879000" cy="2697900"/>
          </a:xfrm>
          <a:prstGeom prst="rect">
            <a:avLst/>
          </a:prstGeom>
          <a:solidFill>
            <a:srgbClr val="FFF7F7">
              <a:alpha val="663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3023800" y="1878925"/>
            <a:ext cx="451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800">
                <a:latin typeface="Lora"/>
                <a:ea typeface="Lora"/>
                <a:cs typeface="Lora"/>
                <a:sym typeface="Lora"/>
              </a:rPr>
              <a:t>Log in</a:t>
            </a:r>
            <a:endParaRPr sz="7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3" cy="499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4019112" y="4484825"/>
            <a:ext cx="423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AJAX PASSWORD STRENGTH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231604" y="4484825"/>
            <a:ext cx="434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REQUIRED FIELD VALIDATOR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1398725" y="629050"/>
            <a:ext cx="4055700" cy="235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1768850" y="1469725"/>
            <a:ext cx="2427300" cy="9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5503200" y="852450"/>
            <a:ext cx="1935900" cy="128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5424725" y="266425"/>
            <a:ext cx="2094600" cy="271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4424575" y="3071250"/>
            <a:ext cx="1173300" cy="32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1868313" y="1717163"/>
            <a:ext cx="4946700" cy="192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786925" y="0"/>
            <a:ext cx="7570152" cy="44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b="21377" l="0" r="0" t="0"/>
          <a:stretch/>
        </p:blipFill>
        <p:spPr>
          <a:xfrm>
            <a:off x="7153700" y="1717175"/>
            <a:ext cx="1633850" cy="14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7013600" y="1654200"/>
            <a:ext cx="1693800" cy="158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>
            <a:off x="1110200" y="3442050"/>
            <a:ext cx="4946700" cy="32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9"/>
          <p:cNvCxnSpPr>
            <a:endCxn id="188" idx="2"/>
          </p:cNvCxnSpPr>
          <p:nvPr/>
        </p:nvCxnSpPr>
        <p:spPr>
          <a:xfrm flipH="1" rot="10800000">
            <a:off x="2060450" y="3767550"/>
            <a:ext cx="1523100" cy="8097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9"/>
          <p:cNvCxnSpPr>
            <a:endCxn id="187" idx="2"/>
          </p:cNvCxnSpPr>
          <p:nvPr/>
        </p:nvCxnSpPr>
        <p:spPr>
          <a:xfrm flipH="1" rot="10800000">
            <a:off x="7519400" y="3240300"/>
            <a:ext cx="341100" cy="16512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16008"/>
          <a:stretch/>
        </p:blipFill>
        <p:spPr>
          <a:xfrm>
            <a:off x="0" y="0"/>
            <a:ext cx="9144000" cy="53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7801"/>
            <a:ext cx="9143998" cy="609385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1132500" y="1222800"/>
            <a:ext cx="6879000" cy="2697900"/>
          </a:xfrm>
          <a:prstGeom prst="rect">
            <a:avLst/>
          </a:prstGeom>
          <a:solidFill>
            <a:srgbClr val="FFF7F7">
              <a:alpha val="663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2316000" y="1879050"/>
            <a:ext cx="451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800">
                <a:latin typeface="Oswald"/>
                <a:ea typeface="Oswald"/>
                <a:cs typeface="Oswald"/>
                <a:sym typeface="Oswald"/>
              </a:rPr>
              <a:t>Services</a:t>
            </a:r>
            <a:endParaRPr sz="7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4601" l="0" r="0" t="825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2"/>
          <p:cNvCxnSpPr>
            <a:stCxn id="213" idx="1"/>
            <a:endCxn id="213" idx="1"/>
          </p:cNvCxnSpPr>
          <p:nvPr/>
        </p:nvCxnSpPr>
        <p:spPr>
          <a:xfrm>
            <a:off x="0" y="2571751"/>
            <a:ext cx="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2"/>
          <p:cNvCxnSpPr>
            <a:stCxn id="213" idx="1"/>
            <a:endCxn id="213" idx="1"/>
          </p:cNvCxnSpPr>
          <p:nvPr/>
        </p:nvCxnSpPr>
        <p:spPr>
          <a:xfrm>
            <a:off x="0" y="2571751"/>
            <a:ext cx="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2"/>
          <p:cNvSpPr/>
          <p:nvPr/>
        </p:nvSpPr>
        <p:spPr>
          <a:xfrm>
            <a:off x="3596450" y="3417075"/>
            <a:ext cx="3798300" cy="1071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72800" y="2417050"/>
            <a:ext cx="3450900" cy="24315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953500" y="1174000"/>
            <a:ext cx="25683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Main page and what differentiate us from the others</a:t>
            </a:r>
            <a:endParaRPr sz="1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953500" y="750900"/>
            <a:ext cx="2248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sz="25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953500" y="2818775"/>
            <a:ext cx="2417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Benefits you have from being registered</a:t>
            </a:r>
            <a:endParaRPr sz="1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168400" y="2818775"/>
            <a:ext cx="2417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Briefly sum up of all the contents</a:t>
            </a:r>
            <a:endParaRPr sz="1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 flipH="1">
            <a:off x="727125" y="808692"/>
            <a:ext cx="1025100" cy="805500"/>
          </a:xfrm>
          <a:prstGeom prst="rect">
            <a:avLst/>
          </a:prstGeom>
          <a:solidFill>
            <a:srgbClr val="0E17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7F7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01</a:t>
            </a:r>
            <a:endParaRPr b="1" sz="4000">
              <a:solidFill>
                <a:srgbClr val="FFF7F7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953500" y="2396400"/>
            <a:ext cx="2417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Public vs Private</a:t>
            </a:r>
            <a:endParaRPr b="1" sz="25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 flipH="1">
            <a:off x="727125" y="2455250"/>
            <a:ext cx="1025100" cy="805500"/>
          </a:xfrm>
          <a:prstGeom prst="rect">
            <a:avLst/>
          </a:prstGeom>
          <a:solidFill>
            <a:srgbClr val="0E17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7F7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02</a:t>
            </a:r>
            <a:endParaRPr b="1" sz="4000">
              <a:solidFill>
                <a:srgbClr val="FFF7F7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168400" y="1174008"/>
            <a:ext cx="24171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Implementations of the interfaces for each page and possible improvements</a:t>
            </a:r>
            <a:endParaRPr sz="1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168400" y="750900"/>
            <a:ext cx="2248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Page Interfaces</a:t>
            </a:r>
            <a:endParaRPr b="1" sz="25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 txBox="1"/>
          <p:nvPr/>
        </p:nvSpPr>
        <p:spPr>
          <a:xfrm flipH="1">
            <a:off x="4942025" y="808701"/>
            <a:ext cx="1025100" cy="805500"/>
          </a:xfrm>
          <a:prstGeom prst="rect">
            <a:avLst/>
          </a:prstGeom>
          <a:solidFill>
            <a:srgbClr val="0E17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7F7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03</a:t>
            </a:r>
            <a:endParaRPr b="1" sz="4000">
              <a:solidFill>
                <a:srgbClr val="FFF7F7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168400" y="2396390"/>
            <a:ext cx="2248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b="1" sz="25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 flipH="1">
            <a:off x="4942025" y="2455250"/>
            <a:ext cx="1025100" cy="805500"/>
          </a:xfrm>
          <a:prstGeom prst="rect">
            <a:avLst/>
          </a:prstGeom>
          <a:solidFill>
            <a:srgbClr val="0E17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7F7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04</a:t>
            </a:r>
            <a:endParaRPr b="1" sz="4000">
              <a:solidFill>
                <a:srgbClr val="FFF7F7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662900" y="3870275"/>
            <a:ext cx="68847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rgbClr val="0E170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TABLE OF </a:t>
            </a:r>
            <a:r>
              <a:rPr lang="es" sz="5000">
                <a:solidFill>
                  <a:srgbClr val="0E170D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CONTENTS</a:t>
            </a:r>
            <a:endParaRPr sz="5000">
              <a:solidFill>
                <a:srgbClr val="0E170D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81437"/>
            <a:ext cx="9144003" cy="525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0275"/>
            <a:ext cx="9144000" cy="541605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1132500" y="1222800"/>
            <a:ext cx="6879000" cy="2697900"/>
          </a:xfrm>
          <a:prstGeom prst="rect">
            <a:avLst/>
          </a:prstGeom>
          <a:solidFill>
            <a:srgbClr val="FFF7F7">
              <a:alpha val="663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2316000" y="1879050"/>
            <a:ext cx="4512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800">
                <a:latin typeface="Pacifico"/>
                <a:ea typeface="Pacifico"/>
                <a:cs typeface="Pacifico"/>
                <a:sym typeface="Pacifico"/>
              </a:rPr>
              <a:t>Packages</a:t>
            </a:r>
            <a:endParaRPr sz="78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625"/>
            <a:ext cx="9143998" cy="48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/>
          <p:nvPr/>
        </p:nvSpPr>
        <p:spPr>
          <a:xfrm>
            <a:off x="21450" y="1375350"/>
            <a:ext cx="9101100" cy="1999800"/>
          </a:xfrm>
          <a:prstGeom prst="rect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77376" l="0" r="67170" t="0"/>
          <a:stretch/>
        </p:blipFill>
        <p:spPr>
          <a:xfrm>
            <a:off x="4460375" y="782200"/>
            <a:ext cx="4058550" cy="12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77376" l="0" r="67170" t="0"/>
          <a:stretch/>
        </p:blipFill>
        <p:spPr>
          <a:xfrm>
            <a:off x="3720400" y="4234900"/>
            <a:ext cx="1985674" cy="7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77376" l="0" r="67170" t="0"/>
          <a:stretch/>
        </p:blipFill>
        <p:spPr>
          <a:xfrm>
            <a:off x="7691550" y="4410150"/>
            <a:ext cx="1299526" cy="6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/>
          <p:nvPr/>
        </p:nvSpPr>
        <p:spPr>
          <a:xfrm>
            <a:off x="1132500" y="1222800"/>
            <a:ext cx="6879000" cy="2697900"/>
          </a:xfrm>
          <a:prstGeom prst="rect">
            <a:avLst/>
          </a:prstGeom>
          <a:solidFill>
            <a:srgbClr val="FFF7F7">
              <a:alpha val="663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 txBox="1"/>
          <p:nvPr/>
        </p:nvSpPr>
        <p:spPr>
          <a:xfrm>
            <a:off x="1203450" y="1894500"/>
            <a:ext cx="6737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600">
                <a:latin typeface="Impact"/>
                <a:ea typeface="Impact"/>
                <a:cs typeface="Impact"/>
                <a:sym typeface="Impact"/>
              </a:rPr>
              <a:t>Car leasing</a:t>
            </a:r>
            <a:endParaRPr b="1" sz="76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5119" l="0" r="0" t="913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5371" l="0" r="0" t="91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8"/>
          <p:cNvPicPr preferRelativeResize="0"/>
          <p:nvPr/>
        </p:nvPicPr>
        <p:blipFill rotWithShape="1">
          <a:blip r:embed="rId3">
            <a:alphaModFix/>
          </a:blip>
          <a:srcRect b="5122" l="0" r="0" t="892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/>
          <p:nvPr/>
        </p:nvSpPr>
        <p:spPr>
          <a:xfrm>
            <a:off x="3685875" y="1961675"/>
            <a:ext cx="2645700" cy="158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8"/>
          <p:cNvCxnSpPr/>
          <p:nvPr/>
        </p:nvCxnSpPr>
        <p:spPr>
          <a:xfrm rot="10800000">
            <a:off x="6331450" y="3243975"/>
            <a:ext cx="603600" cy="50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8"/>
          <p:cNvSpPr txBox="1"/>
          <p:nvPr/>
        </p:nvSpPr>
        <p:spPr>
          <a:xfrm>
            <a:off x="5367600" y="3750075"/>
            <a:ext cx="3108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DISCONNECTED SQL OPERATIONS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400" y="0"/>
            <a:ext cx="73511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900" y="464125"/>
            <a:ext cx="547825" cy="6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/>
          <p:nvPr/>
        </p:nvSpPr>
        <p:spPr>
          <a:xfrm>
            <a:off x="4511700" y="464125"/>
            <a:ext cx="241200" cy="32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5">
            <a:alphaModFix/>
          </a:blip>
          <a:srcRect b="26857" l="0" r="0" t="0"/>
          <a:stretch/>
        </p:blipFill>
        <p:spPr>
          <a:xfrm>
            <a:off x="4703125" y="554550"/>
            <a:ext cx="591600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/>
          <p:nvPr/>
        </p:nvSpPr>
        <p:spPr>
          <a:xfrm>
            <a:off x="5294725" y="2199925"/>
            <a:ext cx="241200" cy="97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5784" l="0" r="14192" t="0"/>
          <a:stretch/>
        </p:blipFill>
        <p:spPr>
          <a:xfrm rot="1629999">
            <a:off x="2427887" y="495773"/>
            <a:ext cx="525954" cy="57750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/>
          <p:nvPr/>
        </p:nvSpPr>
        <p:spPr>
          <a:xfrm rot="-1233781">
            <a:off x="2878478" y="425300"/>
            <a:ext cx="288694" cy="26667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 rot="-1233363">
            <a:off x="2956420" y="670585"/>
            <a:ext cx="215309" cy="22784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/>
          <p:nvPr/>
        </p:nvSpPr>
        <p:spPr>
          <a:xfrm rot="-1233781">
            <a:off x="2381378" y="197675"/>
            <a:ext cx="288694" cy="26667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5344950" y="2733925"/>
            <a:ext cx="241200" cy="44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44959" y="464125"/>
            <a:ext cx="673690" cy="9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/>
          <p:nvPr/>
        </p:nvSpPr>
        <p:spPr>
          <a:xfrm>
            <a:off x="6018650" y="877825"/>
            <a:ext cx="241200" cy="44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5294722" y="-129175"/>
            <a:ext cx="37800" cy="116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4925" y="506535"/>
            <a:ext cx="547825" cy="69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910285">
            <a:off x="3935659" y="417650"/>
            <a:ext cx="550931" cy="70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9725" y="775975"/>
            <a:ext cx="437065" cy="3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/>
          <p:nvPr/>
        </p:nvSpPr>
        <p:spPr>
          <a:xfrm>
            <a:off x="3789237" y="321725"/>
            <a:ext cx="153300" cy="55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/>
          <p:nvPr/>
        </p:nvSpPr>
        <p:spPr>
          <a:xfrm rot="5527763">
            <a:off x="4345629" y="52894"/>
            <a:ext cx="153406" cy="55628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/>
          <p:nvPr/>
        </p:nvSpPr>
        <p:spPr>
          <a:xfrm>
            <a:off x="4541975" y="831825"/>
            <a:ext cx="153300" cy="24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0"/>
          <p:cNvPicPr preferRelativeResize="0"/>
          <p:nvPr/>
        </p:nvPicPr>
        <p:blipFill rotWithShape="1">
          <a:blip r:embed="rId3">
            <a:alphaModFix/>
          </a:blip>
          <a:srcRect b="4880" l="0" r="0" t="859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4883" l="0" r="0" t="898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b="5273" l="0" r="0" t="898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/>
          <p:nvPr/>
        </p:nvSpPr>
        <p:spPr>
          <a:xfrm>
            <a:off x="629325" y="2013050"/>
            <a:ext cx="2799600" cy="196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42"/>
          <p:cNvCxnSpPr/>
          <p:nvPr/>
        </p:nvCxnSpPr>
        <p:spPr>
          <a:xfrm rot="10800000">
            <a:off x="3480375" y="3449775"/>
            <a:ext cx="744900" cy="300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42"/>
          <p:cNvSpPr txBox="1"/>
          <p:nvPr/>
        </p:nvSpPr>
        <p:spPr>
          <a:xfrm>
            <a:off x="4161125" y="3634500"/>
            <a:ext cx="3108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ADMIN FIELDS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279425" y="1904850"/>
            <a:ext cx="43737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sz="62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16"/>
          <p:cNvSpPr txBox="1"/>
          <p:nvPr/>
        </p:nvSpPr>
        <p:spPr>
          <a:xfrm flipH="1">
            <a:off x="416400" y="1904855"/>
            <a:ext cx="1574400" cy="1333800"/>
          </a:xfrm>
          <a:prstGeom prst="rect">
            <a:avLst/>
          </a:prstGeom>
          <a:solidFill>
            <a:srgbClr val="0E17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>
                <a:solidFill>
                  <a:srgbClr val="FFF7F7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01</a:t>
            </a:r>
            <a:endParaRPr b="1" sz="6200">
              <a:solidFill>
                <a:srgbClr val="FFF7F7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58037"/>
            <a:ext cx="9144003" cy="525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/>
          <p:nvPr/>
        </p:nvSpPr>
        <p:spPr>
          <a:xfrm>
            <a:off x="1132500" y="1222800"/>
            <a:ext cx="6879000" cy="2697900"/>
          </a:xfrm>
          <a:prstGeom prst="rect">
            <a:avLst/>
          </a:prstGeom>
          <a:solidFill>
            <a:srgbClr val="FFF7F7">
              <a:alpha val="663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4"/>
          <p:cNvSpPr txBox="1"/>
          <p:nvPr/>
        </p:nvSpPr>
        <p:spPr>
          <a:xfrm>
            <a:off x="1203450" y="1894500"/>
            <a:ext cx="6737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600">
                <a:latin typeface="Lobster"/>
                <a:ea typeface="Lobster"/>
                <a:cs typeface="Lobster"/>
                <a:sym typeface="Lobster"/>
              </a:rPr>
              <a:t>Restaurant</a:t>
            </a:r>
            <a:endParaRPr b="1" sz="76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5"/>
          <p:cNvPicPr preferRelativeResize="0"/>
          <p:nvPr/>
        </p:nvPicPr>
        <p:blipFill rotWithShape="1">
          <a:blip r:embed="rId3">
            <a:alphaModFix/>
          </a:blip>
          <a:srcRect b="5272" l="0" r="-1112" t="13479"/>
          <a:stretch/>
        </p:blipFill>
        <p:spPr>
          <a:xfrm>
            <a:off x="0" y="0"/>
            <a:ext cx="9319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 rotWithShape="1">
          <a:blip r:embed="rId3">
            <a:alphaModFix/>
          </a:blip>
          <a:srcRect b="0" l="0" r="0" t="14456"/>
          <a:stretch/>
        </p:blipFill>
        <p:spPr>
          <a:xfrm>
            <a:off x="0" y="-311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/>
          <p:nvPr/>
        </p:nvSpPr>
        <p:spPr>
          <a:xfrm>
            <a:off x="1132500" y="1222800"/>
            <a:ext cx="6879000" cy="2697900"/>
          </a:xfrm>
          <a:prstGeom prst="rect">
            <a:avLst/>
          </a:prstGeom>
          <a:solidFill>
            <a:srgbClr val="FFF7F7">
              <a:alpha val="663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3125"/>
            <a:ext cx="9144003" cy="565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7"/>
          <p:cNvSpPr/>
          <p:nvPr/>
        </p:nvSpPr>
        <p:spPr>
          <a:xfrm>
            <a:off x="1132500" y="1222800"/>
            <a:ext cx="6879000" cy="2697900"/>
          </a:xfrm>
          <a:prstGeom prst="rect">
            <a:avLst/>
          </a:prstGeom>
          <a:solidFill>
            <a:srgbClr val="FFF7F7">
              <a:alpha val="663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7"/>
          <p:cNvSpPr txBox="1"/>
          <p:nvPr/>
        </p:nvSpPr>
        <p:spPr>
          <a:xfrm>
            <a:off x="1203450" y="1894500"/>
            <a:ext cx="6737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600">
                <a:latin typeface="Comfortaa"/>
                <a:ea typeface="Comfortaa"/>
                <a:cs typeface="Comfortaa"/>
                <a:sym typeface="Comfortaa"/>
              </a:rPr>
              <a:t>Rooms</a:t>
            </a:r>
            <a:endParaRPr b="1" sz="7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8"/>
          <p:cNvPicPr preferRelativeResize="0"/>
          <p:nvPr/>
        </p:nvPicPr>
        <p:blipFill rotWithShape="1">
          <a:blip r:embed="rId3">
            <a:alphaModFix/>
          </a:blip>
          <a:srcRect b="0" l="0" r="0" t="144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49"/>
          <p:cNvPicPr preferRelativeResize="0"/>
          <p:nvPr/>
        </p:nvPicPr>
        <p:blipFill rotWithShape="1">
          <a:blip r:embed="rId3">
            <a:alphaModFix/>
          </a:blip>
          <a:srcRect b="0" l="0" r="0" t="16008"/>
          <a:stretch/>
        </p:blipFill>
        <p:spPr>
          <a:xfrm>
            <a:off x="-154750" y="0"/>
            <a:ext cx="92356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9144000" cy="444341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0"/>
          <p:cNvSpPr txBox="1"/>
          <p:nvPr/>
        </p:nvSpPr>
        <p:spPr>
          <a:xfrm>
            <a:off x="481050" y="4484825"/>
            <a:ext cx="353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AJAX SLIDER EXTENDER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4019115" y="4484825"/>
            <a:ext cx="4863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DROP DOWN LIST WITH ASP BUTTONS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9" name="Google Shape;359;p50"/>
          <p:cNvSpPr/>
          <p:nvPr/>
        </p:nvSpPr>
        <p:spPr>
          <a:xfrm>
            <a:off x="1398725" y="629050"/>
            <a:ext cx="4055700" cy="235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0"/>
          <p:cNvSpPr/>
          <p:nvPr/>
        </p:nvSpPr>
        <p:spPr>
          <a:xfrm>
            <a:off x="1768850" y="1469725"/>
            <a:ext cx="2427300" cy="9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0"/>
          <p:cNvSpPr/>
          <p:nvPr/>
        </p:nvSpPr>
        <p:spPr>
          <a:xfrm>
            <a:off x="5503200" y="852450"/>
            <a:ext cx="1935900" cy="128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0"/>
          <p:cNvSpPr/>
          <p:nvPr/>
        </p:nvSpPr>
        <p:spPr>
          <a:xfrm>
            <a:off x="5424725" y="266425"/>
            <a:ext cx="2094600" cy="271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0"/>
          <p:cNvPicPr preferRelativeResize="0"/>
          <p:nvPr/>
        </p:nvPicPr>
        <p:blipFill rotWithShape="1">
          <a:blip r:embed="rId4">
            <a:alphaModFix/>
          </a:blip>
          <a:srcRect b="4890" l="0" r="0" t="11942"/>
          <a:stretch/>
        </p:blipFill>
        <p:spPr>
          <a:xfrm>
            <a:off x="0" y="-242275"/>
            <a:ext cx="9766350" cy="46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0"/>
          <p:cNvSpPr/>
          <p:nvPr/>
        </p:nvSpPr>
        <p:spPr>
          <a:xfrm>
            <a:off x="219900" y="2285400"/>
            <a:ext cx="16938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50"/>
          <p:cNvCxnSpPr/>
          <p:nvPr/>
        </p:nvCxnSpPr>
        <p:spPr>
          <a:xfrm flipH="1" rot="10800000">
            <a:off x="880350" y="2858100"/>
            <a:ext cx="183600" cy="16452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50"/>
          <p:cNvSpPr/>
          <p:nvPr/>
        </p:nvSpPr>
        <p:spPr>
          <a:xfrm>
            <a:off x="73400" y="266425"/>
            <a:ext cx="2424600" cy="58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50"/>
          <p:cNvCxnSpPr/>
          <p:nvPr/>
        </p:nvCxnSpPr>
        <p:spPr>
          <a:xfrm rot="10800000">
            <a:off x="2145600" y="883550"/>
            <a:ext cx="2145900" cy="35973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9144000" cy="444341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1"/>
          <p:cNvSpPr txBox="1"/>
          <p:nvPr/>
        </p:nvSpPr>
        <p:spPr>
          <a:xfrm>
            <a:off x="4019092" y="4484825"/>
            <a:ext cx="168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GRID VIEWS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4" name="Google Shape;374;p51"/>
          <p:cNvSpPr txBox="1"/>
          <p:nvPr/>
        </p:nvSpPr>
        <p:spPr>
          <a:xfrm>
            <a:off x="231597" y="4484825"/>
            <a:ext cx="193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AJAX RATING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5" name="Google Shape;375;p51"/>
          <p:cNvSpPr/>
          <p:nvPr/>
        </p:nvSpPr>
        <p:spPr>
          <a:xfrm>
            <a:off x="1398725" y="629050"/>
            <a:ext cx="4055700" cy="235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1"/>
          <p:cNvSpPr/>
          <p:nvPr/>
        </p:nvSpPr>
        <p:spPr>
          <a:xfrm>
            <a:off x="1768850" y="1469725"/>
            <a:ext cx="2427300" cy="9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1"/>
          <p:cNvSpPr/>
          <p:nvPr/>
        </p:nvSpPr>
        <p:spPr>
          <a:xfrm>
            <a:off x="5503200" y="852450"/>
            <a:ext cx="1935900" cy="128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1"/>
          <p:cNvSpPr/>
          <p:nvPr/>
        </p:nvSpPr>
        <p:spPr>
          <a:xfrm>
            <a:off x="5424725" y="266425"/>
            <a:ext cx="2094600" cy="271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1"/>
          <p:cNvSpPr/>
          <p:nvPr/>
        </p:nvSpPr>
        <p:spPr>
          <a:xfrm>
            <a:off x="4424575" y="3071250"/>
            <a:ext cx="1173300" cy="32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/>
          <p:nvPr/>
        </p:nvSpPr>
        <p:spPr>
          <a:xfrm>
            <a:off x="1868313" y="1717163"/>
            <a:ext cx="4946700" cy="192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51"/>
          <p:cNvPicPr preferRelativeResize="0"/>
          <p:nvPr/>
        </p:nvPicPr>
        <p:blipFill rotWithShape="1">
          <a:blip r:embed="rId4">
            <a:alphaModFix/>
          </a:blip>
          <a:srcRect b="5488" l="0" r="0" t="13566"/>
          <a:stretch/>
        </p:blipFill>
        <p:spPr>
          <a:xfrm>
            <a:off x="0" y="0"/>
            <a:ext cx="9144001" cy="44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1"/>
          <p:cNvSpPr/>
          <p:nvPr/>
        </p:nvSpPr>
        <p:spPr>
          <a:xfrm>
            <a:off x="7250925" y="707825"/>
            <a:ext cx="1693800" cy="100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1"/>
          <p:cNvSpPr/>
          <p:nvPr/>
        </p:nvSpPr>
        <p:spPr>
          <a:xfrm>
            <a:off x="2167500" y="1640975"/>
            <a:ext cx="4809000" cy="192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" name="Google Shape;384;p51"/>
          <p:cNvCxnSpPr/>
          <p:nvPr/>
        </p:nvCxnSpPr>
        <p:spPr>
          <a:xfrm flipH="1" rot="10800000">
            <a:off x="5503200" y="1777450"/>
            <a:ext cx="3147900" cy="28503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51"/>
          <p:cNvCxnSpPr>
            <a:endCxn id="383" idx="2"/>
          </p:cNvCxnSpPr>
          <p:nvPr/>
        </p:nvCxnSpPr>
        <p:spPr>
          <a:xfrm rot="10800000">
            <a:off x="4572000" y="3565175"/>
            <a:ext cx="335400" cy="10278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51"/>
          <p:cNvCxnSpPr/>
          <p:nvPr/>
        </p:nvCxnSpPr>
        <p:spPr>
          <a:xfrm flipH="1" rot="10800000">
            <a:off x="1903250" y="3224675"/>
            <a:ext cx="2689800" cy="13683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51"/>
          <p:cNvSpPr/>
          <p:nvPr/>
        </p:nvSpPr>
        <p:spPr>
          <a:xfrm>
            <a:off x="4570075" y="2986600"/>
            <a:ext cx="882300" cy="32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1700" cy="51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247783" y="463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What makes us different from the others?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311700" y="2700925"/>
            <a:ext cx="85206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Intuitive and modern interface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Attractive style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Char char="●"/>
            </a:pPr>
            <a:r>
              <a:rPr lang="es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Possibility to choose staff in the booked services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 amt="17000"/>
          </a:blip>
          <a:srcRect b="3443" l="0" r="744" t="1356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9144000" cy="444341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 txBox="1"/>
          <p:nvPr/>
        </p:nvSpPr>
        <p:spPr>
          <a:xfrm>
            <a:off x="481050" y="4484825"/>
            <a:ext cx="232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AJAX ACCORDION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4019092" y="4484825"/>
            <a:ext cx="168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GRID VIEW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2" name="Google Shape;402;p53"/>
          <p:cNvSpPr txBox="1"/>
          <p:nvPr/>
        </p:nvSpPr>
        <p:spPr>
          <a:xfrm>
            <a:off x="6916658" y="4484825"/>
            <a:ext cx="137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FLEX-BOX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03" name="Google Shape;403;p53"/>
          <p:cNvCxnSpPr/>
          <p:nvPr/>
        </p:nvCxnSpPr>
        <p:spPr>
          <a:xfrm flipH="1" rot="10800000">
            <a:off x="1509750" y="3071250"/>
            <a:ext cx="207300" cy="14802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53"/>
          <p:cNvSpPr/>
          <p:nvPr/>
        </p:nvSpPr>
        <p:spPr>
          <a:xfrm>
            <a:off x="1398725" y="629050"/>
            <a:ext cx="4055700" cy="235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53"/>
          <p:cNvCxnSpPr>
            <a:stCxn id="401" idx="0"/>
          </p:cNvCxnSpPr>
          <p:nvPr/>
        </p:nvCxnSpPr>
        <p:spPr>
          <a:xfrm rot="10800000">
            <a:off x="4144342" y="2560625"/>
            <a:ext cx="717000" cy="19242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53"/>
          <p:cNvSpPr/>
          <p:nvPr/>
        </p:nvSpPr>
        <p:spPr>
          <a:xfrm>
            <a:off x="1768850" y="1469725"/>
            <a:ext cx="2427300" cy="9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53"/>
          <p:cNvCxnSpPr/>
          <p:nvPr/>
        </p:nvCxnSpPr>
        <p:spPr>
          <a:xfrm rot="10800000">
            <a:off x="7230575" y="3108425"/>
            <a:ext cx="208500" cy="13764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53"/>
          <p:cNvCxnSpPr>
            <a:stCxn id="401" idx="0"/>
          </p:cNvCxnSpPr>
          <p:nvPr/>
        </p:nvCxnSpPr>
        <p:spPr>
          <a:xfrm flipH="1" rot="10800000">
            <a:off x="4861342" y="2138825"/>
            <a:ext cx="1340700" cy="23460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53"/>
          <p:cNvSpPr/>
          <p:nvPr/>
        </p:nvSpPr>
        <p:spPr>
          <a:xfrm>
            <a:off x="5503200" y="852450"/>
            <a:ext cx="1935900" cy="128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3"/>
          <p:cNvSpPr/>
          <p:nvPr/>
        </p:nvSpPr>
        <p:spPr>
          <a:xfrm>
            <a:off x="5424725" y="266425"/>
            <a:ext cx="2094600" cy="271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17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45293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5"/>
          <p:cNvSpPr txBox="1"/>
          <p:nvPr/>
        </p:nvSpPr>
        <p:spPr>
          <a:xfrm>
            <a:off x="2654700" y="4514075"/>
            <a:ext cx="383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AJAX MASKED EDIT EXTENDER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22" name="Google Shape;422;p55"/>
          <p:cNvCxnSpPr/>
          <p:nvPr/>
        </p:nvCxnSpPr>
        <p:spPr>
          <a:xfrm rot="10800000">
            <a:off x="3411600" y="2708675"/>
            <a:ext cx="1160400" cy="1805400"/>
          </a:xfrm>
          <a:prstGeom prst="straightConnector1">
            <a:avLst/>
          </a:prstGeom>
          <a:noFill/>
          <a:ln cap="flat" cmpd="sng" w="38100">
            <a:solidFill>
              <a:srgbClr val="0E170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46723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 txBox="1"/>
          <p:nvPr/>
        </p:nvSpPr>
        <p:spPr>
          <a:xfrm>
            <a:off x="640950" y="4514075"/>
            <a:ext cx="786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REQUIRED FIELD V. + REGULAR EXPRESSION V. + UPDATE PANEL</a:t>
            </a:r>
            <a:endParaRPr sz="26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7"/>
          <p:cNvSpPr txBox="1"/>
          <p:nvPr/>
        </p:nvSpPr>
        <p:spPr>
          <a:xfrm>
            <a:off x="2279425" y="1904850"/>
            <a:ext cx="72126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508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POSSIBLE IMPROVEMENTS</a:t>
            </a:r>
            <a:endParaRPr b="1" sz="62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4" name="Google Shape;434;p57"/>
          <p:cNvSpPr txBox="1"/>
          <p:nvPr/>
        </p:nvSpPr>
        <p:spPr>
          <a:xfrm flipH="1">
            <a:off x="416400" y="1904855"/>
            <a:ext cx="1574400" cy="1333800"/>
          </a:xfrm>
          <a:prstGeom prst="rect">
            <a:avLst/>
          </a:prstGeom>
          <a:solidFill>
            <a:srgbClr val="0E17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>
                <a:solidFill>
                  <a:srgbClr val="FFF7F7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3.2</a:t>
            </a:r>
            <a:endParaRPr b="1" sz="6200">
              <a:solidFill>
                <a:srgbClr val="FFF7F7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435" name="Google Shape;435;p57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-12"/>
            <a:ext cx="9144003" cy="525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5000" y="0"/>
            <a:ext cx="9614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5373" r="5364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0"/>
          <p:cNvPicPr preferRelativeResize="0"/>
          <p:nvPr/>
        </p:nvPicPr>
        <p:blipFill rotWithShape="1">
          <a:blip r:embed="rId3">
            <a:alphaModFix/>
          </a:blip>
          <a:srcRect b="13471" l="17819" r="16182" t="15475"/>
          <a:stretch/>
        </p:blipFill>
        <p:spPr>
          <a:xfrm>
            <a:off x="880375" y="0"/>
            <a:ext cx="4786876" cy="350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0"/>
          <p:cNvPicPr preferRelativeResize="0"/>
          <p:nvPr/>
        </p:nvPicPr>
        <p:blipFill rotWithShape="1">
          <a:blip r:embed="rId4">
            <a:alphaModFix/>
          </a:blip>
          <a:srcRect b="0" l="22459" r="17598" t="0"/>
          <a:stretch/>
        </p:blipFill>
        <p:spPr>
          <a:xfrm>
            <a:off x="5559825" y="402950"/>
            <a:ext cx="3584176" cy="41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375" y="3373200"/>
            <a:ext cx="4786876" cy="14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6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1"/>
          <p:cNvSpPr/>
          <p:nvPr/>
        </p:nvSpPr>
        <p:spPr>
          <a:xfrm>
            <a:off x="1132500" y="1222800"/>
            <a:ext cx="6879000" cy="2697900"/>
          </a:xfrm>
          <a:prstGeom prst="rect">
            <a:avLst/>
          </a:prstGeom>
          <a:solidFill>
            <a:srgbClr val="FFF7F7">
              <a:alpha val="663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1"/>
          <p:cNvSpPr txBox="1"/>
          <p:nvPr/>
        </p:nvSpPr>
        <p:spPr>
          <a:xfrm>
            <a:off x="3058200" y="1786800"/>
            <a:ext cx="3027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0">
                <a:latin typeface="Oswald Regular"/>
                <a:ea typeface="Oswald Regular"/>
                <a:cs typeface="Oswald Regular"/>
                <a:sym typeface="Oswald Regular"/>
              </a:rPr>
              <a:t>Events</a:t>
            </a:r>
            <a:endParaRPr sz="9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/>
          <p:nvPr/>
        </p:nvSpPr>
        <p:spPr>
          <a:xfrm>
            <a:off x="2279425" y="1904850"/>
            <a:ext cx="59946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b="1" sz="62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7" name="Google Shape;467;p62"/>
          <p:cNvSpPr txBox="1"/>
          <p:nvPr/>
        </p:nvSpPr>
        <p:spPr>
          <a:xfrm flipH="1">
            <a:off x="416400" y="1904855"/>
            <a:ext cx="1574400" cy="1333800"/>
          </a:xfrm>
          <a:prstGeom prst="rect">
            <a:avLst/>
          </a:prstGeom>
          <a:solidFill>
            <a:srgbClr val="0E17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200">
                <a:solidFill>
                  <a:srgbClr val="FFF7F7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04</a:t>
            </a:r>
            <a:endParaRPr b="1" sz="6200">
              <a:solidFill>
                <a:srgbClr val="FFF7F7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468" name="Google Shape;468;p6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12"/>
            <a:ext cx="9144003" cy="525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3215" l="744" r="0" t="103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8"/>
          <p:cNvCxnSpPr/>
          <p:nvPr/>
        </p:nvCxnSpPr>
        <p:spPr>
          <a:xfrm flipH="1" rot="10800000">
            <a:off x="1168000" y="1396800"/>
            <a:ext cx="1213500" cy="2107200"/>
          </a:xfrm>
          <a:prstGeom prst="straightConnector1">
            <a:avLst/>
          </a:prstGeom>
          <a:noFill/>
          <a:ln cap="flat" cmpd="sng" w="76200">
            <a:solidFill>
              <a:srgbClr val="8B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720">
                <a:latin typeface="Bree Serif"/>
                <a:ea typeface="Bree Serif"/>
                <a:cs typeface="Bree Serif"/>
                <a:sym typeface="Bree Serif"/>
              </a:rPr>
              <a:t>			Teamwork and goals</a:t>
            </a:r>
            <a:endParaRPr sz="372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4" name="Google Shape;47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			</a:t>
            </a:r>
            <a:endParaRPr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928188" y="1928188"/>
            <a:ext cx="5132200" cy="12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875" y="1524951"/>
            <a:ext cx="6902651" cy="31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 amt="35000"/>
          </a:blip>
          <a:srcRect b="3215" l="744" r="0" t="103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26726"/>
            <a:ext cx="9144000" cy="15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3215" l="744" r="0" t="103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3712" l="0" r="0" t="97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4098" l="0" r="0" t="1015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148925" y="3692500"/>
            <a:ext cx="2064900" cy="523200"/>
          </a:xfrm>
          <a:prstGeom prst="rect">
            <a:avLst/>
          </a:prstGeom>
          <a:solidFill>
            <a:srgbClr val="E1F0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E170D"/>
                </a:solidFill>
                <a:latin typeface="Oswald"/>
                <a:ea typeface="Oswald"/>
                <a:cs typeface="Oswald"/>
                <a:sym typeface="Oswald"/>
              </a:rPr>
              <a:t>CSS-TRICKS.COM</a:t>
            </a:r>
            <a:endParaRPr sz="2200">
              <a:solidFill>
                <a:srgbClr val="0E170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8" name="Google Shape;128;p22"/>
          <p:cNvCxnSpPr/>
          <p:nvPr/>
        </p:nvCxnSpPr>
        <p:spPr>
          <a:xfrm flipH="1">
            <a:off x="1173975" y="2864075"/>
            <a:ext cx="676200" cy="791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1EFEF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